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sldIdLst>
    <p:sldId id="259" r:id="rId2"/>
    <p:sldId id="260" r:id="rId3"/>
    <p:sldId id="261" r:id="rId4"/>
    <p:sldId id="270" r:id="rId5"/>
    <p:sldId id="267" r:id="rId6"/>
    <p:sldId id="268" r:id="rId7"/>
    <p:sldId id="263" r:id="rId8"/>
    <p:sldId id="264" r:id="rId9"/>
    <p:sldId id="265" r:id="rId10"/>
    <p:sldId id="266"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2" d="100"/>
          <a:sy n="72" d="100"/>
        </p:scale>
        <p:origin x="6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10/18/2020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10/18/2020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BC5572-FC33-4C1C-8DEE-C2CF75A75641}"/>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p:blipFill>
        <p:spPr>
          <a:xfrm>
            <a:off x="1870988" y="0"/>
            <a:ext cx="10296128" cy="6857990"/>
          </a:xfrm>
          <a:prstGeom prst="rect">
            <a:avLst/>
          </a:prstGeom>
          <a:ln>
            <a:noFill/>
          </a:ln>
          <a:effectLst>
            <a:softEdge rad="112500"/>
          </a:effectLst>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4884" y="249035"/>
            <a:ext cx="8243668" cy="1324191"/>
          </a:xfrm>
        </p:spPr>
        <p:txBody>
          <a:bodyPr>
            <a:normAutofit/>
          </a:bodyPr>
          <a:lstStyle/>
          <a:p>
            <a:r>
              <a:rPr lang="en-US" sz="7200" dirty="0"/>
              <a:t>“Choke” by Dan Shea</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168625" y="1573226"/>
            <a:ext cx="8099927" cy="1324190"/>
          </a:xfrm>
        </p:spPr>
        <p:txBody>
          <a:bodyPr>
            <a:normAutofit/>
          </a:bodyPr>
          <a:lstStyle/>
          <a:p>
            <a:r>
              <a:rPr lang="en-US" sz="2800" dirty="0"/>
              <a:t>Directed by Hunter Parker</a:t>
            </a:r>
          </a:p>
          <a:p>
            <a:r>
              <a:rPr lang="en-US" sz="2800" dirty="0"/>
              <a:t>A Dramaturgical Presentation by Meghan McGehee</a:t>
            </a:r>
          </a:p>
        </p:txBody>
      </p:sp>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915D-887F-493A-B666-9F8446B2A2BF}"/>
              </a:ext>
            </a:extLst>
          </p:cNvPr>
          <p:cNvSpPr>
            <a:spLocks noGrp="1"/>
          </p:cNvSpPr>
          <p:nvPr>
            <p:ph type="title"/>
          </p:nvPr>
        </p:nvSpPr>
        <p:spPr>
          <a:xfrm>
            <a:off x="0" y="192157"/>
            <a:ext cx="10353762" cy="1257300"/>
          </a:xfrm>
        </p:spPr>
        <p:txBody>
          <a:bodyPr>
            <a:normAutofit/>
          </a:bodyPr>
          <a:lstStyle/>
          <a:p>
            <a:r>
              <a:rPr lang="en-US" sz="4600" dirty="0"/>
              <a:t>Rocky Ford Bridge, aka Bird Bridge</a:t>
            </a:r>
            <a:br>
              <a:rPr lang="en-US" dirty="0"/>
            </a:br>
            <a:r>
              <a:rPr lang="en-US" sz="2800" dirty="0"/>
              <a:t>- Emporia, KS</a:t>
            </a:r>
          </a:p>
        </p:txBody>
      </p:sp>
      <p:sp>
        <p:nvSpPr>
          <p:cNvPr id="4" name="Text Placeholder 3">
            <a:extLst>
              <a:ext uri="{FF2B5EF4-FFF2-40B4-BE49-F238E27FC236}">
                <a16:creationId xmlns:a16="http://schemas.microsoft.com/office/drawing/2014/main" id="{3F23CB3B-7CF4-4632-AA00-BDD8B6097A79}"/>
              </a:ext>
            </a:extLst>
          </p:cNvPr>
          <p:cNvSpPr>
            <a:spLocks noGrp="1"/>
          </p:cNvSpPr>
          <p:nvPr>
            <p:ph idx="1"/>
          </p:nvPr>
        </p:nvSpPr>
        <p:spPr>
          <a:xfrm>
            <a:off x="344557" y="1449457"/>
            <a:ext cx="6917029" cy="5216386"/>
          </a:xfrm>
        </p:spPr>
        <p:txBody>
          <a:bodyPr>
            <a:noAutofit/>
          </a:bodyPr>
          <a:lstStyle/>
          <a:p>
            <a:pPr marL="285750" indent="-285750" algn="l">
              <a:buFont typeface="Arial" panose="020B0604020202020204" pitchFamily="34" charset="0"/>
              <a:buChar char="•"/>
            </a:pPr>
            <a:r>
              <a:rPr lang="en-US" sz="2000" dirty="0"/>
              <a:t>In 1983, Reverend Tom Bird was accused of drugging his wife, Sandy, with the help of his mistress Lorna. The two then made it appear as if Sandy Bird accidentally ran her car over the edge of Rocky Ford Bridge.</a:t>
            </a:r>
          </a:p>
          <a:p>
            <a:pPr marL="285750" indent="-285750" algn="l">
              <a:buFont typeface="Arial" panose="020B0604020202020204" pitchFamily="34" charset="0"/>
              <a:buChar char="•"/>
            </a:pPr>
            <a:r>
              <a:rPr lang="en-US" sz="2000" dirty="0"/>
              <a:t>No foul play was suspected in the incident until the husband of the Reverend’s mistress turned up dead as well. An investigation was then launched, resulting in the conviction of both Tom and Lorna in the death of Lorna’s husband. Tom was not convicted in his wife’s death until a year and a half later.</a:t>
            </a:r>
          </a:p>
          <a:p>
            <a:pPr marL="285750" indent="-285750" algn="l">
              <a:buFont typeface="Arial" panose="020B0604020202020204" pitchFamily="34" charset="0"/>
              <a:buChar char="•"/>
            </a:pPr>
            <a:r>
              <a:rPr lang="en-US" sz="2000" dirty="0"/>
              <a:t>A true crime documentary titled “Murder Ordained” was made about the events surrounding Rocky Ford Bridge.</a:t>
            </a:r>
          </a:p>
          <a:p>
            <a:pPr marL="285750" indent="-285750" algn="l">
              <a:buFont typeface="Arial" panose="020B0604020202020204" pitchFamily="34" charset="0"/>
              <a:buChar char="•"/>
            </a:pPr>
            <a:r>
              <a:rPr lang="en-US" sz="2000" dirty="0"/>
              <a:t>Many have reported hearing a woman’s screams on the bridge late at night. It is believed to be the ghost of Sandy Bird.</a:t>
            </a:r>
          </a:p>
        </p:txBody>
      </p:sp>
      <p:pic>
        <p:nvPicPr>
          <p:cNvPr id="5" name="Picture 4">
            <a:extLst>
              <a:ext uri="{FF2B5EF4-FFF2-40B4-BE49-F238E27FC236}">
                <a16:creationId xmlns:a16="http://schemas.microsoft.com/office/drawing/2014/main" id="{7D4BF294-AB5B-4C68-BB4A-A5D16560EE97}"/>
              </a:ext>
            </a:extLst>
          </p:cNvPr>
          <p:cNvPicPr>
            <a:picLocks noChangeAspect="1"/>
          </p:cNvPicPr>
          <p:nvPr/>
        </p:nvPicPr>
        <p:blipFill>
          <a:blip r:embed="rId2"/>
          <a:stretch>
            <a:fillRect/>
          </a:stretch>
        </p:blipFill>
        <p:spPr>
          <a:xfrm>
            <a:off x="7261586" y="2006048"/>
            <a:ext cx="4770783" cy="3710609"/>
          </a:xfrm>
          <a:prstGeom prst="rect">
            <a:avLst/>
          </a:prstGeom>
          <a:ln>
            <a:noFill/>
          </a:ln>
          <a:effectLst>
            <a:softEdge rad="112500"/>
          </a:effectLst>
        </p:spPr>
      </p:pic>
      <p:sp>
        <p:nvSpPr>
          <p:cNvPr id="3" name="TextBox 2">
            <a:extLst>
              <a:ext uri="{FF2B5EF4-FFF2-40B4-BE49-F238E27FC236}">
                <a16:creationId xmlns:a16="http://schemas.microsoft.com/office/drawing/2014/main" id="{E07F0A1D-43C8-4F39-81EC-A6B6A5AFEECD}"/>
              </a:ext>
            </a:extLst>
          </p:cNvPr>
          <p:cNvSpPr txBox="1"/>
          <p:nvPr/>
        </p:nvSpPr>
        <p:spPr>
          <a:xfrm>
            <a:off x="7726018" y="5716657"/>
            <a:ext cx="4465982" cy="369332"/>
          </a:xfrm>
          <a:prstGeom prst="rect">
            <a:avLst/>
          </a:prstGeom>
          <a:noFill/>
        </p:spPr>
        <p:txBody>
          <a:bodyPr wrap="square" rtlCol="0">
            <a:spAutoFit/>
          </a:bodyPr>
          <a:lstStyle/>
          <a:p>
            <a:r>
              <a:rPr lang="en-US" dirty="0"/>
              <a:t>Photo taken by paranormal investigators</a:t>
            </a:r>
          </a:p>
        </p:txBody>
      </p:sp>
    </p:spTree>
    <p:extLst>
      <p:ext uri="{BB962C8B-B14F-4D97-AF65-F5344CB8AC3E}">
        <p14:creationId xmlns:p14="http://schemas.microsoft.com/office/powerpoint/2010/main" val="4168157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11BA-DEE8-44F3-9B61-42A07B939268}"/>
              </a:ext>
            </a:extLst>
          </p:cNvPr>
          <p:cNvSpPr>
            <a:spLocks noGrp="1"/>
          </p:cNvSpPr>
          <p:nvPr>
            <p:ph type="title"/>
          </p:nvPr>
        </p:nvSpPr>
        <p:spPr>
          <a:xfrm>
            <a:off x="760093" y="927653"/>
            <a:ext cx="7177959" cy="4492488"/>
          </a:xfrm>
        </p:spPr>
        <p:txBody>
          <a:bodyPr>
            <a:normAutofit fontScale="90000"/>
          </a:bodyPr>
          <a:lstStyle/>
          <a:p>
            <a:r>
              <a:rPr lang="en-US" dirty="0"/>
              <a:t>“Choke” airs on the Kansas Theatre Works Podcast along with other short horror plays on Thursday, October 29</a:t>
            </a:r>
            <a:r>
              <a:rPr lang="en-US" baseline="30000" dirty="0"/>
              <a:t>th</a:t>
            </a:r>
            <a:r>
              <a:rPr lang="en-US" dirty="0"/>
              <a:t>. You can tune in wherever you listen to your favorite podcast. Enjoy the show!</a:t>
            </a:r>
          </a:p>
        </p:txBody>
      </p:sp>
      <p:pic>
        <p:nvPicPr>
          <p:cNvPr id="4" name="Picture 3">
            <a:extLst>
              <a:ext uri="{FF2B5EF4-FFF2-40B4-BE49-F238E27FC236}">
                <a16:creationId xmlns:a16="http://schemas.microsoft.com/office/drawing/2014/main" id="{333246BD-7D77-4FB3-B4DB-AFF2D57D45B4}"/>
              </a:ext>
            </a:extLst>
          </p:cNvPr>
          <p:cNvPicPr>
            <a:picLocks noChangeAspect="1"/>
          </p:cNvPicPr>
          <p:nvPr/>
        </p:nvPicPr>
        <p:blipFill>
          <a:blip r:embed="rId2"/>
          <a:stretch>
            <a:fillRect/>
          </a:stretch>
        </p:blipFill>
        <p:spPr>
          <a:xfrm>
            <a:off x="8264638" y="1649897"/>
            <a:ext cx="3048000" cy="3048000"/>
          </a:xfrm>
          <a:prstGeom prst="rect">
            <a:avLst/>
          </a:prstGeom>
          <a:ln>
            <a:noFill/>
          </a:ln>
          <a:effectLst>
            <a:softEdge rad="112500"/>
          </a:effectLst>
        </p:spPr>
      </p:pic>
    </p:spTree>
    <p:extLst>
      <p:ext uri="{BB962C8B-B14F-4D97-AF65-F5344CB8AC3E}">
        <p14:creationId xmlns:p14="http://schemas.microsoft.com/office/powerpoint/2010/main" val="281021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tree in a forest&#10;&#10;Description automatically generated">
            <a:extLst>
              <a:ext uri="{FF2B5EF4-FFF2-40B4-BE49-F238E27FC236}">
                <a16:creationId xmlns:a16="http://schemas.microsoft.com/office/drawing/2014/main" id="{156FF383-9836-40FB-AE7D-CB1984CB0B3C}"/>
              </a:ext>
            </a:extLst>
          </p:cNvPr>
          <p:cNvPicPr>
            <a:picLocks noChangeAspect="1"/>
          </p:cNvPicPr>
          <p:nvPr/>
        </p:nvPicPr>
        <p:blipFill rotWithShape="1">
          <a:blip r:embed="rId2">
            <a:extLst>
              <a:ext uri="{28A0092B-C50C-407E-A947-70E740481C1C}">
                <a14:useLocalDpi xmlns:a14="http://schemas.microsoft.com/office/drawing/2010/main" val="0"/>
              </a:ext>
            </a:extLst>
          </a:blip>
          <a:srcRect t="35473"/>
          <a:stretch/>
        </p:blipFill>
        <p:spPr>
          <a:xfrm>
            <a:off x="347042" y="319913"/>
            <a:ext cx="2958914" cy="2855849"/>
          </a:xfrm>
          <a:prstGeom prst="rect">
            <a:avLst/>
          </a:prstGeom>
          <a:ln>
            <a:noFill/>
          </a:ln>
          <a:effectLst>
            <a:softEdge rad="112500"/>
          </a:effectLst>
        </p:spPr>
      </p:pic>
      <p:pic>
        <p:nvPicPr>
          <p:cNvPr id="21" name="Picture 20" descr="A picture containing indoor, sitting, table, cake&#10;&#10;Description automatically generated">
            <a:extLst>
              <a:ext uri="{FF2B5EF4-FFF2-40B4-BE49-F238E27FC236}">
                <a16:creationId xmlns:a16="http://schemas.microsoft.com/office/drawing/2014/main" id="{A5EACA60-D716-40F0-BFA7-99749C743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858" y="319913"/>
            <a:ext cx="2331815" cy="3109087"/>
          </a:xfrm>
          <a:prstGeom prst="rect">
            <a:avLst/>
          </a:prstGeom>
          <a:ln>
            <a:noFill/>
          </a:ln>
          <a:effectLst>
            <a:softEdge rad="112500"/>
          </a:effectLst>
        </p:spPr>
      </p:pic>
      <p:pic>
        <p:nvPicPr>
          <p:cNvPr id="23" name="Picture 22" descr="A picture containing outdoor, building, photo, person&#10;&#10;Description automatically generated">
            <a:extLst>
              <a:ext uri="{FF2B5EF4-FFF2-40B4-BE49-F238E27FC236}">
                <a16:creationId xmlns:a16="http://schemas.microsoft.com/office/drawing/2014/main" id="{83BF70C4-B62E-4997-BE45-B0D774C6E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575" y="319913"/>
            <a:ext cx="4867383" cy="3244922"/>
          </a:xfrm>
          <a:prstGeom prst="rect">
            <a:avLst/>
          </a:prstGeom>
          <a:ln>
            <a:noFill/>
          </a:ln>
          <a:effectLst>
            <a:softEdge rad="112500"/>
          </a:effectLst>
        </p:spPr>
      </p:pic>
      <p:pic>
        <p:nvPicPr>
          <p:cNvPr id="25" name="Picture 24" descr="A picture containing grass, sitting, table, green&#10;&#10;Description automatically generated">
            <a:extLst>
              <a:ext uri="{FF2B5EF4-FFF2-40B4-BE49-F238E27FC236}">
                <a16:creationId xmlns:a16="http://schemas.microsoft.com/office/drawing/2014/main" id="{88F4332A-1351-4DCC-A2B1-0AE87F1AF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280" y="4222422"/>
            <a:ext cx="3014678" cy="2248234"/>
          </a:xfrm>
          <a:prstGeom prst="rect">
            <a:avLst/>
          </a:prstGeom>
          <a:ln>
            <a:noFill/>
          </a:ln>
          <a:effectLst>
            <a:softEdge rad="112500"/>
          </a:effectLst>
        </p:spPr>
      </p:pic>
      <p:pic>
        <p:nvPicPr>
          <p:cNvPr id="27" name="Picture 26" descr="A close up of an oven&#10;&#10;Description automatically generated">
            <a:extLst>
              <a:ext uri="{FF2B5EF4-FFF2-40B4-BE49-F238E27FC236}">
                <a16:creationId xmlns:a16="http://schemas.microsoft.com/office/drawing/2014/main" id="{1580EC33-DB10-4C7B-A97E-EED7348E21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8580" y="3940634"/>
            <a:ext cx="3463271" cy="2597453"/>
          </a:xfrm>
          <a:prstGeom prst="rect">
            <a:avLst/>
          </a:prstGeom>
          <a:ln>
            <a:noFill/>
          </a:ln>
          <a:effectLst>
            <a:softEdge rad="112500"/>
          </a:effectLst>
        </p:spPr>
      </p:pic>
      <p:pic>
        <p:nvPicPr>
          <p:cNvPr id="29" name="Picture 28" descr="A picture containing water, track, grass, coming&#10;&#10;Description automatically generated">
            <a:extLst>
              <a:ext uri="{FF2B5EF4-FFF2-40B4-BE49-F238E27FC236}">
                <a16:creationId xmlns:a16="http://schemas.microsoft.com/office/drawing/2014/main" id="{B126C443-6B76-461B-B20B-F7810A837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042" y="3584234"/>
            <a:ext cx="3683109" cy="2953853"/>
          </a:xfrm>
          <a:prstGeom prst="rect">
            <a:avLst/>
          </a:prstGeom>
          <a:ln>
            <a:noFill/>
          </a:ln>
          <a:effectLst>
            <a:softEdge rad="112500"/>
          </a:effectLst>
        </p:spPr>
      </p:pic>
    </p:spTree>
    <p:extLst>
      <p:ext uri="{BB962C8B-B14F-4D97-AF65-F5344CB8AC3E}">
        <p14:creationId xmlns:p14="http://schemas.microsoft.com/office/powerpoint/2010/main" val="3912258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5CD6F-76B9-44C2-855E-1DC4AACC9EF4}"/>
              </a:ext>
            </a:extLst>
          </p:cNvPr>
          <p:cNvSpPr>
            <a:spLocks noGrp="1"/>
          </p:cNvSpPr>
          <p:nvPr>
            <p:ph type="title"/>
          </p:nvPr>
        </p:nvSpPr>
        <p:spPr>
          <a:xfrm>
            <a:off x="913795" y="438978"/>
            <a:ext cx="10353762" cy="1257300"/>
          </a:xfrm>
        </p:spPr>
        <p:txBody>
          <a:bodyPr/>
          <a:lstStyle/>
          <a:p>
            <a:r>
              <a:rPr lang="en-US" dirty="0"/>
              <a:t>About the Playwright</a:t>
            </a:r>
          </a:p>
        </p:txBody>
      </p:sp>
      <p:sp>
        <p:nvSpPr>
          <p:cNvPr id="3" name="Content Placeholder 2">
            <a:extLst>
              <a:ext uri="{FF2B5EF4-FFF2-40B4-BE49-F238E27FC236}">
                <a16:creationId xmlns:a16="http://schemas.microsoft.com/office/drawing/2014/main" id="{0DDC8178-9E35-4CB3-997C-E7D7629DA414}"/>
              </a:ext>
            </a:extLst>
          </p:cNvPr>
          <p:cNvSpPr>
            <a:spLocks noGrp="1"/>
          </p:cNvSpPr>
          <p:nvPr>
            <p:ph idx="1"/>
          </p:nvPr>
        </p:nvSpPr>
        <p:spPr>
          <a:xfrm>
            <a:off x="913795" y="1696278"/>
            <a:ext cx="10353762" cy="4094921"/>
          </a:xfrm>
        </p:spPr>
        <p:txBody>
          <a:bodyPr>
            <a:normAutofit/>
          </a:bodyPr>
          <a:lstStyle/>
          <a:p>
            <a:pPr marL="36900" indent="0">
              <a:buNone/>
            </a:pPr>
            <a:r>
              <a:rPr lang="en-US" dirty="0"/>
              <a:t>	Dan Shea is a Kansas State University Theatre alumni from the class of 1997. He feels that K-State prepared him for his career in theatre by offering several opportunities in all areas of theatre, whether it be writing, acting, directing, or doing backstage work. After K-State, Dan earned his MFA in Playwrighting at Ohio University. He first wrote “Choke” as a submission for a horror radio play contest held by a Chicago station. This means the piece required no adaptation to be performed for podcast on Kansas Theatre Works. Dan plans to continue to submit the play to short play radio competitions and is considering writing a longer feature focusing on the characters of Mary and Mother. At the moment, Dan is working on writing a feature for Lucas Foster’s (FORD VS. FERRARI) ANVL Entertainment.</a:t>
            </a:r>
          </a:p>
        </p:txBody>
      </p:sp>
    </p:spTree>
    <p:extLst>
      <p:ext uri="{BB962C8B-B14F-4D97-AF65-F5344CB8AC3E}">
        <p14:creationId xmlns:p14="http://schemas.microsoft.com/office/powerpoint/2010/main" val="231190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F24A-709E-440B-81C6-4049AF0795E0}"/>
              </a:ext>
            </a:extLst>
          </p:cNvPr>
          <p:cNvSpPr>
            <a:spLocks noGrp="1"/>
          </p:cNvSpPr>
          <p:nvPr>
            <p:ph type="title"/>
          </p:nvPr>
        </p:nvSpPr>
        <p:spPr>
          <a:xfrm>
            <a:off x="913794" y="185530"/>
            <a:ext cx="3706889" cy="982869"/>
          </a:xfrm>
        </p:spPr>
        <p:txBody>
          <a:bodyPr>
            <a:normAutofit/>
          </a:bodyPr>
          <a:lstStyle/>
          <a:p>
            <a:r>
              <a:rPr lang="en-US" sz="4800" dirty="0"/>
              <a:t>Themes</a:t>
            </a:r>
          </a:p>
        </p:txBody>
      </p:sp>
      <p:sp>
        <p:nvSpPr>
          <p:cNvPr id="3" name="Content Placeholder 2">
            <a:extLst>
              <a:ext uri="{FF2B5EF4-FFF2-40B4-BE49-F238E27FC236}">
                <a16:creationId xmlns:a16="http://schemas.microsoft.com/office/drawing/2014/main" id="{8B6260BC-E575-4B6C-948A-E82EBE31DC21}"/>
              </a:ext>
            </a:extLst>
          </p:cNvPr>
          <p:cNvSpPr>
            <a:spLocks noGrp="1"/>
          </p:cNvSpPr>
          <p:nvPr>
            <p:ph idx="1"/>
          </p:nvPr>
        </p:nvSpPr>
        <p:spPr>
          <a:xfrm>
            <a:off x="5149301" y="609600"/>
            <a:ext cx="6411924" cy="5080001"/>
          </a:xfrm>
        </p:spPr>
        <p:txBody>
          <a:bodyPr/>
          <a:lstStyle/>
          <a:p>
            <a:pPr marL="36900" indent="0">
              <a:buNone/>
            </a:pPr>
            <a:r>
              <a:rPr lang="en-US" sz="3200" dirty="0"/>
              <a:t>Religion and Evil</a:t>
            </a:r>
          </a:p>
          <a:p>
            <a:r>
              <a:rPr lang="en-US" sz="2400" dirty="0"/>
              <a:t>Southern Evangelism</a:t>
            </a:r>
          </a:p>
          <a:p>
            <a:r>
              <a:rPr lang="en-US" sz="2400" dirty="0"/>
              <a:t>Mary and Mother’s opposing views on religion</a:t>
            </a:r>
          </a:p>
          <a:p>
            <a:r>
              <a:rPr lang="en-US" sz="2400" dirty="0"/>
              <a:t>Are men inherently good or evil?</a:t>
            </a:r>
          </a:p>
          <a:p>
            <a:endParaRPr lang="en-US" sz="2400" dirty="0"/>
          </a:p>
          <a:p>
            <a:pPr marL="36900" indent="0">
              <a:buNone/>
            </a:pPr>
            <a:r>
              <a:rPr lang="en-US" sz="3200" dirty="0"/>
              <a:t>Dramaturg’s Notes on Theme</a:t>
            </a:r>
          </a:p>
          <a:p>
            <a:pPr marL="36900" indent="0">
              <a:buNone/>
            </a:pPr>
            <a:r>
              <a:rPr lang="en-US" sz="2400" dirty="0"/>
              <a:t>Scan QR Code</a:t>
            </a:r>
          </a:p>
          <a:p>
            <a:pPr marL="36900" indent="0">
              <a:buNone/>
            </a:pPr>
            <a:endParaRPr lang="en-US" dirty="0"/>
          </a:p>
        </p:txBody>
      </p:sp>
      <p:sp>
        <p:nvSpPr>
          <p:cNvPr id="4" name="Text Placeholder 3">
            <a:extLst>
              <a:ext uri="{FF2B5EF4-FFF2-40B4-BE49-F238E27FC236}">
                <a16:creationId xmlns:a16="http://schemas.microsoft.com/office/drawing/2014/main" id="{AF174B58-62F0-4E18-B80C-6BFB491156A8}"/>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034E45DA-A8A4-4FF6-A08E-1C7A6790A06C}"/>
              </a:ext>
            </a:extLst>
          </p:cNvPr>
          <p:cNvPicPr>
            <a:picLocks noChangeAspect="1"/>
          </p:cNvPicPr>
          <p:nvPr/>
        </p:nvPicPr>
        <p:blipFill>
          <a:blip r:embed="rId2"/>
          <a:stretch>
            <a:fillRect/>
          </a:stretch>
        </p:blipFill>
        <p:spPr>
          <a:xfrm>
            <a:off x="649485" y="1271795"/>
            <a:ext cx="4235506" cy="5294382"/>
          </a:xfrm>
          <a:prstGeom prst="rect">
            <a:avLst/>
          </a:prstGeom>
        </p:spPr>
      </p:pic>
      <p:pic>
        <p:nvPicPr>
          <p:cNvPr id="5" name="Picture 4">
            <a:extLst>
              <a:ext uri="{FF2B5EF4-FFF2-40B4-BE49-F238E27FC236}">
                <a16:creationId xmlns:a16="http://schemas.microsoft.com/office/drawing/2014/main" id="{EE743797-ED18-4313-9126-FC1DB0DDE270}"/>
              </a:ext>
            </a:extLst>
          </p:cNvPr>
          <p:cNvPicPr>
            <a:picLocks noChangeAspect="1"/>
          </p:cNvPicPr>
          <p:nvPr/>
        </p:nvPicPr>
        <p:blipFill>
          <a:blip r:embed="rId3"/>
          <a:stretch>
            <a:fillRect/>
          </a:stretch>
        </p:blipFill>
        <p:spPr>
          <a:xfrm>
            <a:off x="7467642" y="4108174"/>
            <a:ext cx="2358887" cy="2358887"/>
          </a:xfrm>
          <a:prstGeom prst="rect">
            <a:avLst/>
          </a:prstGeom>
          <a:ln>
            <a:noFill/>
          </a:ln>
          <a:effectLst>
            <a:softEdge rad="112500"/>
          </a:effectLst>
        </p:spPr>
      </p:pic>
    </p:spTree>
    <p:extLst>
      <p:ext uri="{BB962C8B-B14F-4D97-AF65-F5344CB8AC3E}">
        <p14:creationId xmlns:p14="http://schemas.microsoft.com/office/powerpoint/2010/main" val="3761414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25106-D765-4815-9B6C-393DBDF40FEB}"/>
              </a:ext>
            </a:extLst>
          </p:cNvPr>
          <p:cNvSpPr>
            <a:spLocks noGrp="1"/>
          </p:cNvSpPr>
          <p:nvPr>
            <p:ph type="title"/>
          </p:nvPr>
        </p:nvSpPr>
        <p:spPr>
          <a:xfrm>
            <a:off x="913795" y="130825"/>
            <a:ext cx="10353762" cy="1257300"/>
          </a:xfrm>
        </p:spPr>
        <p:txBody>
          <a:bodyPr/>
          <a:lstStyle/>
          <a:p>
            <a:r>
              <a:rPr lang="en-US" dirty="0"/>
              <a:t>Setting</a:t>
            </a:r>
          </a:p>
        </p:txBody>
      </p:sp>
      <p:sp>
        <p:nvSpPr>
          <p:cNvPr id="3" name="Content Placeholder 2">
            <a:extLst>
              <a:ext uri="{FF2B5EF4-FFF2-40B4-BE49-F238E27FC236}">
                <a16:creationId xmlns:a16="http://schemas.microsoft.com/office/drawing/2014/main" id="{9AD30AF2-57D5-446F-AC88-BB261EEAD930}"/>
              </a:ext>
            </a:extLst>
          </p:cNvPr>
          <p:cNvSpPr>
            <a:spLocks noGrp="1"/>
          </p:cNvSpPr>
          <p:nvPr>
            <p:ph idx="1"/>
          </p:nvPr>
        </p:nvSpPr>
        <p:spPr>
          <a:xfrm>
            <a:off x="768627" y="1257300"/>
            <a:ext cx="5206712" cy="5355535"/>
          </a:xfrm>
        </p:spPr>
        <p:txBody>
          <a:bodyPr>
            <a:normAutofit/>
          </a:bodyPr>
          <a:lstStyle/>
          <a:p>
            <a:r>
              <a:rPr lang="en-US" dirty="0"/>
              <a:t>The play does not have a specified location, but Mary mentions Hocking River Bridge, and later asks the stranger if he is travelling to Chillicothe. This suggests that the play must take place near Hocking Hills State Park in Ohio. </a:t>
            </a:r>
          </a:p>
          <a:p>
            <a:r>
              <a:rPr lang="en-US" dirty="0"/>
              <a:t>There are no haunted bridges associated with Hocking Hills State Park, but there are three locations within the park that are the center of local ghost stories.</a:t>
            </a:r>
          </a:p>
        </p:txBody>
      </p:sp>
      <p:pic>
        <p:nvPicPr>
          <p:cNvPr id="5" name="Picture 4">
            <a:extLst>
              <a:ext uri="{FF2B5EF4-FFF2-40B4-BE49-F238E27FC236}">
                <a16:creationId xmlns:a16="http://schemas.microsoft.com/office/drawing/2014/main" id="{FBF1787A-AB74-48BD-9890-65FD47572872}"/>
              </a:ext>
            </a:extLst>
          </p:cNvPr>
          <p:cNvPicPr>
            <a:picLocks noChangeAspect="1"/>
          </p:cNvPicPr>
          <p:nvPr/>
        </p:nvPicPr>
        <p:blipFill>
          <a:blip r:embed="rId2"/>
          <a:stretch>
            <a:fillRect/>
          </a:stretch>
        </p:blipFill>
        <p:spPr>
          <a:xfrm>
            <a:off x="6090675" y="1257300"/>
            <a:ext cx="5799411" cy="4056822"/>
          </a:xfrm>
          <a:prstGeom prst="rect">
            <a:avLst/>
          </a:prstGeom>
          <a:ln>
            <a:noFill/>
          </a:ln>
          <a:effectLst>
            <a:softEdge rad="112500"/>
          </a:effectLst>
        </p:spPr>
      </p:pic>
      <p:sp>
        <p:nvSpPr>
          <p:cNvPr id="6" name="TextBox 5">
            <a:extLst>
              <a:ext uri="{FF2B5EF4-FFF2-40B4-BE49-F238E27FC236}">
                <a16:creationId xmlns:a16="http://schemas.microsoft.com/office/drawing/2014/main" id="{9EBDC044-7AE9-4C3B-A26F-E4B30D48A25D}"/>
              </a:ext>
            </a:extLst>
          </p:cNvPr>
          <p:cNvSpPr txBox="1"/>
          <p:nvPr/>
        </p:nvSpPr>
        <p:spPr>
          <a:xfrm>
            <a:off x="6216663" y="5367130"/>
            <a:ext cx="5644033" cy="369332"/>
          </a:xfrm>
          <a:prstGeom prst="rect">
            <a:avLst/>
          </a:prstGeom>
          <a:noFill/>
        </p:spPr>
        <p:txBody>
          <a:bodyPr wrap="square" rtlCol="0">
            <a:spAutoFit/>
          </a:bodyPr>
          <a:lstStyle/>
          <a:p>
            <a:pPr algn="ctr"/>
            <a:r>
              <a:rPr lang="en-US" dirty="0"/>
              <a:t>Old Man’s Cave in Hocking Hills State Park</a:t>
            </a:r>
          </a:p>
        </p:txBody>
      </p:sp>
    </p:spTree>
    <p:extLst>
      <p:ext uri="{BB962C8B-B14F-4D97-AF65-F5344CB8AC3E}">
        <p14:creationId xmlns:p14="http://schemas.microsoft.com/office/powerpoint/2010/main" val="2869535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4042B-6C8A-400C-AAE8-7EC4341023C4}"/>
              </a:ext>
            </a:extLst>
          </p:cNvPr>
          <p:cNvSpPr>
            <a:spLocks noGrp="1"/>
          </p:cNvSpPr>
          <p:nvPr>
            <p:ph type="title"/>
          </p:nvPr>
        </p:nvSpPr>
        <p:spPr>
          <a:xfrm>
            <a:off x="-708510" y="478768"/>
            <a:ext cx="10353762" cy="970450"/>
          </a:xfrm>
        </p:spPr>
        <p:txBody>
          <a:bodyPr/>
          <a:lstStyle/>
          <a:p>
            <a:r>
              <a:rPr lang="en-US" dirty="0"/>
              <a:t>Haunted Areas in Hocking Hill</a:t>
            </a:r>
          </a:p>
        </p:txBody>
      </p:sp>
      <p:sp>
        <p:nvSpPr>
          <p:cNvPr id="3" name="Text Placeholder 2">
            <a:extLst>
              <a:ext uri="{FF2B5EF4-FFF2-40B4-BE49-F238E27FC236}">
                <a16:creationId xmlns:a16="http://schemas.microsoft.com/office/drawing/2014/main" id="{71D371CE-C5B8-47C8-97D7-B4898C5B4A62}"/>
              </a:ext>
            </a:extLst>
          </p:cNvPr>
          <p:cNvSpPr>
            <a:spLocks noGrp="1"/>
          </p:cNvSpPr>
          <p:nvPr>
            <p:ph type="body" idx="1"/>
          </p:nvPr>
        </p:nvSpPr>
        <p:spPr>
          <a:xfrm>
            <a:off x="573460" y="1596341"/>
            <a:ext cx="4764764" cy="692494"/>
          </a:xfrm>
        </p:spPr>
        <p:txBody>
          <a:bodyPr/>
          <a:lstStyle/>
          <a:p>
            <a:r>
              <a:rPr lang="en-US" dirty="0"/>
              <a:t>Ash Cave and Old Man’s Cave</a:t>
            </a:r>
          </a:p>
        </p:txBody>
      </p:sp>
      <p:sp>
        <p:nvSpPr>
          <p:cNvPr id="4" name="Content Placeholder 3">
            <a:extLst>
              <a:ext uri="{FF2B5EF4-FFF2-40B4-BE49-F238E27FC236}">
                <a16:creationId xmlns:a16="http://schemas.microsoft.com/office/drawing/2014/main" id="{7204886A-036C-4DF8-ADA4-1D162022C481}"/>
              </a:ext>
            </a:extLst>
          </p:cNvPr>
          <p:cNvSpPr>
            <a:spLocks noGrp="1"/>
          </p:cNvSpPr>
          <p:nvPr>
            <p:ph sz="half" idx="2"/>
          </p:nvPr>
        </p:nvSpPr>
        <p:spPr>
          <a:xfrm>
            <a:off x="1046013" y="2272545"/>
            <a:ext cx="4764764" cy="3473092"/>
          </a:xfrm>
        </p:spPr>
        <p:txBody>
          <a:bodyPr>
            <a:noAutofit/>
          </a:bodyPr>
          <a:lstStyle/>
          <a:p>
            <a:r>
              <a:rPr lang="en-US" dirty="0"/>
              <a:t>“Ash Cave -A ghostly lady walks the trail at Ash Cave dressed in the clothing of the 1920s and 1930s”</a:t>
            </a:r>
          </a:p>
          <a:p>
            <a:r>
              <a:rPr lang="en-US" dirty="0"/>
              <a:t>“Old Man’s Cave - A man by the name of </a:t>
            </a:r>
            <a:r>
              <a:rPr lang="en-US" dirty="0" err="1"/>
              <a:t>Retzler</a:t>
            </a:r>
            <a:r>
              <a:rPr lang="en-US" dirty="0"/>
              <a:t>, who once lived near Lower Falls of Old Man's Cave has been greeting visitors in the park with his dogs for over a hundred years. His dog, Harper, has been heard baying in the night deep in the bowels of Old Man's Cave.”</a:t>
            </a:r>
          </a:p>
        </p:txBody>
      </p:sp>
      <p:sp>
        <p:nvSpPr>
          <p:cNvPr id="5" name="Text Placeholder 4">
            <a:extLst>
              <a:ext uri="{FF2B5EF4-FFF2-40B4-BE49-F238E27FC236}">
                <a16:creationId xmlns:a16="http://schemas.microsoft.com/office/drawing/2014/main" id="{E7946088-6D05-4FE3-9A9C-A01F99383F25}"/>
              </a:ext>
            </a:extLst>
          </p:cNvPr>
          <p:cNvSpPr>
            <a:spLocks noGrp="1"/>
          </p:cNvSpPr>
          <p:nvPr>
            <p:ph type="body" sz="quarter" idx="3"/>
          </p:nvPr>
        </p:nvSpPr>
        <p:spPr>
          <a:xfrm>
            <a:off x="4865670" y="1580049"/>
            <a:ext cx="4779582" cy="692495"/>
          </a:xfrm>
        </p:spPr>
        <p:txBody>
          <a:bodyPr/>
          <a:lstStyle/>
          <a:p>
            <a:r>
              <a:rPr lang="en-US" dirty="0"/>
              <a:t>Death Hole</a:t>
            </a:r>
          </a:p>
        </p:txBody>
      </p:sp>
      <p:sp>
        <p:nvSpPr>
          <p:cNvPr id="6" name="Content Placeholder 5">
            <a:extLst>
              <a:ext uri="{FF2B5EF4-FFF2-40B4-BE49-F238E27FC236}">
                <a16:creationId xmlns:a16="http://schemas.microsoft.com/office/drawing/2014/main" id="{FE1DAD5F-11F4-4A31-8428-E33E7A094CD3}"/>
              </a:ext>
            </a:extLst>
          </p:cNvPr>
          <p:cNvSpPr>
            <a:spLocks noGrp="1"/>
          </p:cNvSpPr>
          <p:nvPr>
            <p:ph sz="quarter" idx="4"/>
          </p:nvPr>
        </p:nvSpPr>
        <p:spPr>
          <a:xfrm>
            <a:off x="6363167" y="2272545"/>
            <a:ext cx="4779581" cy="3473092"/>
          </a:xfrm>
        </p:spPr>
        <p:txBody>
          <a:bodyPr>
            <a:noAutofit/>
          </a:bodyPr>
          <a:lstStyle/>
          <a:p>
            <a:r>
              <a:rPr lang="en-US" dirty="0"/>
              <a:t>“In August of 1887 while driving a load of wheat to Logan, newlyweds 19 year-old Clara and 29 year-old Johannes </a:t>
            </a:r>
            <a:r>
              <a:rPr lang="en-US" dirty="0" err="1"/>
              <a:t>Bensenhafer</a:t>
            </a:r>
            <a:r>
              <a:rPr lang="en-US" dirty="0"/>
              <a:t> began to cross Scotts Creek, only to have their wagon slip into what is known as the "Death Hole,” a 15 foot pool with undertow. Tragically, they both drowned. After, people heard the ghostly chatter of the couple along Scotts Creek Road and the creek itself. Then, they heard the horses screaming in the area and saw a woman walking by the water.”</a:t>
            </a:r>
          </a:p>
        </p:txBody>
      </p:sp>
      <p:pic>
        <p:nvPicPr>
          <p:cNvPr id="8" name="Picture 7">
            <a:extLst>
              <a:ext uri="{FF2B5EF4-FFF2-40B4-BE49-F238E27FC236}">
                <a16:creationId xmlns:a16="http://schemas.microsoft.com/office/drawing/2014/main" id="{89BA487E-E3C0-4DC2-9F27-CA2DB983CE03}"/>
              </a:ext>
            </a:extLst>
          </p:cNvPr>
          <p:cNvPicPr>
            <a:picLocks noChangeAspect="1"/>
          </p:cNvPicPr>
          <p:nvPr/>
        </p:nvPicPr>
        <p:blipFill>
          <a:blip r:embed="rId2"/>
          <a:stretch>
            <a:fillRect/>
          </a:stretch>
        </p:blipFill>
        <p:spPr>
          <a:xfrm>
            <a:off x="8425714" y="50544"/>
            <a:ext cx="3354545" cy="2238291"/>
          </a:xfrm>
          <a:prstGeom prst="rect">
            <a:avLst/>
          </a:prstGeom>
          <a:ln>
            <a:noFill/>
          </a:ln>
          <a:effectLst>
            <a:softEdge rad="112500"/>
          </a:effectLst>
        </p:spPr>
      </p:pic>
    </p:spTree>
    <p:extLst>
      <p:ext uri="{BB962C8B-B14F-4D97-AF65-F5344CB8AC3E}">
        <p14:creationId xmlns:p14="http://schemas.microsoft.com/office/powerpoint/2010/main" val="151987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1094-9F05-4F66-8396-545B198831F7}"/>
              </a:ext>
            </a:extLst>
          </p:cNvPr>
          <p:cNvSpPr>
            <a:spLocks noGrp="1"/>
          </p:cNvSpPr>
          <p:nvPr>
            <p:ph type="title"/>
          </p:nvPr>
        </p:nvSpPr>
        <p:spPr/>
        <p:txBody>
          <a:bodyPr>
            <a:normAutofit/>
          </a:bodyPr>
          <a:lstStyle/>
          <a:p>
            <a:r>
              <a:rPr lang="en-US" dirty="0"/>
              <a:t>Haunted Bridges in Kansas</a:t>
            </a:r>
          </a:p>
        </p:txBody>
      </p:sp>
      <p:pic>
        <p:nvPicPr>
          <p:cNvPr id="5" name="Content Placeholder 4" descr="A picture containing building, outdoor, bridge, clock&#10;&#10;Description automatically generated">
            <a:extLst>
              <a:ext uri="{FF2B5EF4-FFF2-40B4-BE49-F238E27FC236}">
                <a16:creationId xmlns:a16="http://schemas.microsoft.com/office/drawing/2014/main" id="{5FE4495C-E7DE-4932-B645-B17956C26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7973" y="1684423"/>
            <a:ext cx="7176053" cy="4779788"/>
          </a:xfrm>
          <a:prstGeom prst="rect">
            <a:avLst/>
          </a:prstGeom>
          <a:ln>
            <a:noFill/>
          </a:ln>
          <a:effectLst>
            <a:softEdge rad="112500"/>
          </a:effectLst>
        </p:spPr>
      </p:pic>
    </p:spTree>
    <p:extLst>
      <p:ext uri="{BB962C8B-B14F-4D97-AF65-F5344CB8AC3E}">
        <p14:creationId xmlns:p14="http://schemas.microsoft.com/office/powerpoint/2010/main" val="413597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A7609-B2CD-4A11-998C-A831D808DB20}"/>
              </a:ext>
            </a:extLst>
          </p:cNvPr>
          <p:cNvSpPr>
            <a:spLocks noGrp="1"/>
          </p:cNvSpPr>
          <p:nvPr>
            <p:ph type="title"/>
          </p:nvPr>
        </p:nvSpPr>
        <p:spPr>
          <a:xfrm>
            <a:off x="913795" y="107719"/>
            <a:ext cx="5707899" cy="1311966"/>
          </a:xfrm>
        </p:spPr>
        <p:txBody>
          <a:bodyPr/>
          <a:lstStyle/>
          <a:p>
            <a:r>
              <a:rPr lang="en-US" sz="4600" dirty="0" err="1"/>
              <a:t>Theorosa’s</a:t>
            </a:r>
            <a:r>
              <a:rPr lang="en-US" sz="4600" dirty="0"/>
              <a:t> Bridge </a:t>
            </a:r>
            <a:br>
              <a:rPr lang="en-US" sz="4000" dirty="0"/>
            </a:br>
            <a:r>
              <a:rPr lang="en-US" sz="2800" dirty="0"/>
              <a:t>– near Valley Center, KS</a:t>
            </a:r>
          </a:p>
        </p:txBody>
      </p:sp>
      <p:pic>
        <p:nvPicPr>
          <p:cNvPr id="5" name="Picture Placeholder 4">
            <a:extLst>
              <a:ext uri="{FF2B5EF4-FFF2-40B4-BE49-F238E27FC236}">
                <a16:creationId xmlns:a16="http://schemas.microsoft.com/office/drawing/2014/main" id="{8DB687E8-9B85-4649-A4A7-6450A1FFB63A}"/>
              </a:ext>
            </a:extLst>
          </p:cNvPr>
          <p:cNvPicPr>
            <a:picLocks noGrp="1" noChangeAspect="1"/>
          </p:cNvPicPr>
          <p:nvPr>
            <p:ph type="pic" idx="1"/>
          </p:nvPr>
        </p:nvPicPr>
        <p:blipFill rotWithShape="1">
          <a:blip r:embed="rId2"/>
          <a:srcRect l="16814" r="32734"/>
          <a:stretch/>
        </p:blipFill>
        <p:spPr>
          <a:xfrm>
            <a:off x="7429298" y="763702"/>
            <a:ext cx="3275751" cy="4912822"/>
          </a:xfrm>
          <a:prstGeom prst="rect">
            <a:avLst/>
          </a:prstGeom>
          <a:ln>
            <a:noFill/>
          </a:ln>
          <a:effectLst>
            <a:softEdge rad="112500"/>
          </a:effectLst>
        </p:spPr>
      </p:pic>
      <p:sp>
        <p:nvSpPr>
          <p:cNvPr id="4" name="Text Placeholder 3">
            <a:extLst>
              <a:ext uri="{FF2B5EF4-FFF2-40B4-BE49-F238E27FC236}">
                <a16:creationId xmlns:a16="http://schemas.microsoft.com/office/drawing/2014/main" id="{CDF81413-A766-42C9-BBE5-704310F6AB47}"/>
              </a:ext>
            </a:extLst>
          </p:cNvPr>
          <p:cNvSpPr>
            <a:spLocks noGrp="1"/>
          </p:cNvSpPr>
          <p:nvPr>
            <p:ph type="body" sz="half" idx="2"/>
          </p:nvPr>
        </p:nvSpPr>
        <p:spPr>
          <a:xfrm>
            <a:off x="913795" y="1481353"/>
            <a:ext cx="6083353" cy="4912822"/>
          </a:xfrm>
        </p:spPr>
        <p:txBody>
          <a:bodyPr>
            <a:normAutofit/>
          </a:bodyPr>
          <a:lstStyle/>
          <a:p>
            <a:pPr marL="285750" indent="-285750" algn="l">
              <a:buFont typeface="Arial" panose="020B0604020202020204" pitchFamily="34" charset="0"/>
              <a:buChar char="•"/>
            </a:pPr>
            <a:r>
              <a:rPr lang="en-US" sz="2000" dirty="0"/>
              <a:t>There are several version of the origin story of this haunted site. Almost all include a baby drowning in the water under the bridge.</a:t>
            </a:r>
          </a:p>
          <a:p>
            <a:pPr marL="285750" indent="-285750" algn="l">
              <a:buFont typeface="Arial" panose="020B0604020202020204" pitchFamily="34" charset="0"/>
              <a:buChar char="•"/>
            </a:pPr>
            <a:r>
              <a:rPr lang="en-US" sz="2000" dirty="0"/>
              <a:t>In one of the older versions, </a:t>
            </a:r>
            <a:r>
              <a:rPr lang="en-US" sz="2000" dirty="0" err="1"/>
              <a:t>Theorosa</a:t>
            </a:r>
            <a:r>
              <a:rPr lang="en-US" sz="2000" dirty="0"/>
              <a:t> was a Native American woman who had a child with a white settler and drowned the baby in the river to hide her shame. She was then overwhelmed by grief and jumped into the water after her baby, resulting in both their deaths. </a:t>
            </a:r>
          </a:p>
          <a:p>
            <a:pPr marL="285750" indent="-285750" algn="l">
              <a:buFont typeface="Arial" panose="020B0604020202020204" pitchFamily="34" charset="0"/>
              <a:buChar char="•"/>
            </a:pPr>
            <a:r>
              <a:rPr lang="en-US" sz="2000" dirty="0"/>
              <a:t>Strange events reported at the bridge include sightings of a ghostly woman, cold breezes, mournful sobbing, and the sound of a baby crying.</a:t>
            </a:r>
          </a:p>
          <a:p>
            <a:pPr marL="285750" indent="-285750" algn="l">
              <a:buFont typeface="Arial" panose="020B0604020202020204" pitchFamily="34" charset="0"/>
              <a:buChar char="•"/>
            </a:pPr>
            <a:r>
              <a:rPr lang="en-US" sz="2000" dirty="0"/>
              <a:t>Several drivers have also reported their cars randomly stalling in the middle of the bridge.</a:t>
            </a:r>
          </a:p>
        </p:txBody>
      </p:sp>
    </p:spTree>
    <p:extLst>
      <p:ext uri="{BB962C8B-B14F-4D97-AF65-F5344CB8AC3E}">
        <p14:creationId xmlns:p14="http://schemas.microsoft.com/office/powerpoint/2010/main" val="1696859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CC38-25F3-4083-BC97-CCAB01F02F27}"/>
              </a:ext>
            </a:extLst>
          </p:cNvPr>
          <p:cNvSpPr>
            <a:spLocks noGrp="1"/>
          </p:cNvSpPr>
          <p:nvPr>
            <p:ph type="title"/>
          </p:nvPr>
        </p:nvSpPr>
        <p:spPr>
          <a:xfrm>
            <a:off x="3896139" y="609600"/>
            <a:ext cx="7371418" cy="1257300"/>
          </a:xfrm>
        </p:spPr>
        <p:txBody>
          <a:bodyPr/>
          <a:lstStyle/>
          <a:p>
            <a:r>
              <a:rPr lang="en-US" dirty="0"/>
              <a:t>Coon Creek Bridge </a:t>
            </a:r>
            <a:br>
              <a:rPr lang="en-US" dirty="0"/>
            </a:br>
            <a:r>
              <a:rPr lang="en-US" sz="2800" dirty="0"/>
              <a:t>– Barnes, KS</a:t>
            </a:r>
          </a:p>
        </p:txBody>
      </p:sp>
      <p:sp>
        <p:nvSpPr>
          <p:cNvPr id="3" name="Content Placeholder 2">
            <a:extLst>
              <a:ext uri="{FF2B5EF4-FFF2-40B4-BE49-F238E27FC236}">
                <a16:creationId xmlns:a16="http://schemas.microsoft.com/office/drawing/2014/main" id="{F35218A6-163A-4920-A64D-6B0C15C29749}"/>
              </a:ext>
            </a:extLst>
          </p:cNvPr>
          <p:cNvSpPr>
            <a:spLocks noGrp="1"/>
          </p:cNvSpPr>
          <p:nvPr>
            <p:ph idx="1"/>
          </p:nvPr>
        </p:nvSpPr>
        <p:spPr>
          <a:xfrm>
            <a:off x="3896139" y="2076450"/>
            <a:ext cx="7712765" cy="4171950"/>
          </a:xfrm>
        </p:spPr>
        <p:txBody>
          <a:bodyPr>
            <a:normAutofit/>
          </a:bodyPr>
          <a:lstStyle/>
          <a:p>
            <a:r>
              <a:rPr lang="en-US" dirty="0"/>
              <a:t>There is very little information on what may have occurred in the past to cause the haunting of this bridge, but visitors to the bridge have reported that a ghostly little girl can be seen walking through the woods near the bridge.</a:t>
            </a:r>
          </a:p>
          <a:p>
            <a:r>
              <a:rPr lang="en-US" dirty="0"/>
              <a:t>Sightings of the apparition are most common around sunrise. </a:t>
            </a:r>
          </a:p>
          <a:p>
            <a:r>
              <a:rPr lang="en-US" dirty="0"/>
              <a:t>Upon further research, death certificates can be found for Betty and </a:t>
            </a:r>
            <a:r>
              <a:rPr lang="en-US" dirty="0" err="1"/>
              <a:t>Padget</a:t>
            </a:r>
            <a:r>
              <a:rPr lang="en-US" dirty="0"/>
              <a:t> </a:t>
            </a:r>
            <a:r>
              <a:rPr lang="en-US" dirty="0" err="1"/>
              <a:t>Bolejack</a:t>
            </a:r>
            <a:r>
              <a:rPr lang="en-US" dirty="0"/>
              <a:t>, two girls who drowned in the pond near Coon Creek Bridge in 1971. Betty was 18 and </a:t>
            </a:r>
            <a:r>
              <a:rPr lang="en-US" dirty="0" err="1"/>
              <a:t>Padget</a:t>
            </a:r>
            <a:r>
              <a:rPr lang="en-US" dirty="0"/>
              <a:t> was only 6. </a:t>
            </a:r>
          </a:p>
        </p:txBody>
      </p:sp>
      <p:pic>
        <p:nvPicPr>
          <p:cNvPr id="4" name="Picture 3">
            <a:extLst>
              <a:ext uri="{FF2B5EF4-FFF2-40B4-BE49-F238E27FC236}">
                <a16:creationId xmlns:a16="http://schemas.microsoft.com/office/drawing/2014/main" id="{31C09F82-B2A6-4C3C-9602-4863CF5B4692}"/>
              </a:ext>
            </a:extLst>
          </p:cNvPr>
          <p:cNvPicPr>
            <a:picLocks noChangeAspect="1"/>
          </p:cNvPicPr>
          <p:nvPr/>
        </p:nvPicPr>
        <p:blipFill>
          <a:blip r:embed="rId2"/>
          <a:stretch>
            <a:fillRect/>
          </a:stretch>
        </p:blipFill>
        <p:spPr>
          <a:xfrm>
            <a:off x="583096" y="609600"/>
            <a:ext cx="3133257" cy="3714750"/>
          </a:xfrm>
          <a:prstGeom prst="rect">
            <a:avLst/>
          </a:prstGeom>
          <a:ln>
            <a:noFill/>
          </a:ln>
          <a:effectLst>
            <a:softEdge rad="112500"/>
          </a:effectLst>
        </p:spPr>
      </p:pic>
    </p:spTree>
    <p:extLst>
      <p:ext uri="{BB962C8B-B14F-4D97-AF65-F5344CB8AC3E}">
        <p14:creationId xmlns:p14="http://schemas.microsoft.com/office/powerpoint/2010/main" val="12795037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docProps/app.xml><?xml version="1.0" encoding="utf-8"?>
<Properties xmlns="http://schemas.openxmlformats.org/officeDocument/2006/extended-properties" xmlns:vt="http://schemas.openxmlformats.org/officeDocument/2006/docPropsVTypes">
  <Template>{1BBFBF9F-A25B-41BE-B263-88E21120B77C}tf12214701_win32</Template>
  <TotalTime>981</TotalTime>
  <Words>913</Words>
  <Application>Microsoft Office PowerPoint</Application>
  <PresentationFormat>Widescreen</PresentationFormat>
  <Paragraphs>40</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Goudy Old Style</vt:lpstr>
      <vt:lpstr>Wingdings 2</vt:lpstr>
      <vt:lpstr>SlateVTI</vt:lpstr>
      <vt:lpstr>“Choke” by Dan Shea</vt:lpstr>
      <vt:lpstr>PowerPoint Presentation</vt:lpstr>
      <vt:lpstr>About the Playwright</vt:lpstr>
      <vt:lpstr>Themes</vt:lpstr>
      <vt:lpstr>Setting</vt:lpstr>
      <vt:lpstr>Haunted Areas in Hocking Hill</vt:lpstr>
      <vt:lpstr>Haunted Bridges in Kansas</vt:lpstr>
      <vt:lpstr>Theorosa’s Bridge  – near Valley Center, KS</vt:lpstr>
      <vt:lpstr>Coon Creek Bridge  – Barnes, KS</vt:lpstr>
      <vt:lpstr>Rocky Ford Bridge, aka Bird Bridge - Emporia, KS</vt:lpstr>
      <vt:lpstr>“Choke” airs on the Kansas Theatre Works Podcast along with other short horror plays on Thursday, October 29th. You can tune in wherever you listen to your favorite podcast. Enjoy the show!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“Choke” by Dan Shea</dc:title>
  <dc:creator>Meghan McGehee</dc:creator>
  <cp:lastModifiedBy>Meghan McGehee</cp:lastModifiedBy>
  <cp:revision>23</cp:revision>
  <dcterms:created xsi:type="dcterms:W3CDTF">2020-10-07T02:32:44Z</dcterms:created>
  <dcterms:modified xsi:type="dcterms:W3CDTF">2020-10-19T02:52:10Z</dcterms:modified>
</cp:coreProperties>
</file>